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7" r:id="rId3"/>
    <p:sldId id="257" r:id="rId4"/>
    <p:sldId id="258" r:id="rId5"/>
    <p:sldId id="259" r:id="rId6"/>
    <p:sldId id="262" r:id="rId7"/>
    <p:sldId id="263" r:id="rId8"/>
    <p:sldId id="266" r:id="rId9"/>
    <p:sldId id="260" r:id="rId10"/>
    <p:sldId id="261"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791" autoAdjust="0"/>
  </p:normalViewPr>
  <p:slideViewPr>
    <p:cSldViewPr snapToGrid="0">
      <p:cViewPr varScale="1">
        <p:scale>
          <a:sx n="88" d="100"/>
          <a:sy n="88" d="100"/>
        </p:scale>
        <p:origin x="141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FA99E-95C4-4ACA-BF03-F96D88710BE3}"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6EAB1E-95BE-48E4-87A2-35476693B9F3}">
      <dgm:prSet/>
      <dgm:spPr/>
      <dgm:t>
        <a:bodyPr/>
        <a:lstStyle/>
        <a:p>
          <a:pPr>
            <a:defRPr b="1"/>
          </a:pPr>
          <a:r>
            <a:rPr lang="en-US"/>
            <a:t>Summary</a:t>
          </a:r>
        </a:p>
      </dgm:t>
    </dgm:pt>
    <dgm:pt modelId="{2CB54576-BB0E-4C29-8AF3-EC3A408B25E1}" type="parTrans" cxnId="{15B34E12-779B-4484-B66D-365D00D24DFD}">
      <dgm:prSet/>
      <dgm:spPr/>
      <dgm:t>
        <a:bodyPr/>
        <a:lstStyle/>
        <a:p>
          <a:endParaRPr lang="en-US"/>
        </a:p>
      </dgm:t>
    </dgm:pt>
    <dgm:pt modelId="{55069766-783D-4622-A9C6-049BFE8BB810}" type="sibTrans" cxnId="{15B34E12-779B-4484-B66D-365D00D24DFD}">
      <dgm:prSet/>
      <dgm:spPr/>
      <dgm:t>
        <a:bodyPr/>
        <a:lstStyle/>
        <a:p>
          <a:endParaRPr lang="en-US"/>
        </a:p>
      </dgm:t>
    </dgm:pt>
    <dgm:pt modelId="{30EAE3A0-98BA-4B9C-85D8-88DC760D4A35}">
      <dgm:prSet/>
      <dgm:spPr/>
      <dgm:t>
        <a:bodyPr/>
        <a:lstStyle/>
        <a:p>
          <a:r>
            <a:rPr lang="en-US"/>
            <a:t>When you want to cover just the main points of a large topic</a:t>
          </a:r>
        </a:p>
      </dgm:t>
    </dgm:pt>
    <dgm:pt modelId="{EE97DE61-32ED-4152-AC3E-4776363B1F62}" type="parTrans" cxnId="{57A2ABDD-30B1-4311-B9E0-E865EDD81502}">
      <dgm:prSet/>
      <dgm:spPr/>
      <dgm:t>
        <a:bodyPr/>
        <a:lstStyle/>
        <a:p>
          <a:endParaRPr lang="en-US"/>
        </a:p>
      </dgm:t>
    </dgm:pt>
    <dgm:pt modelId="{2FD4604D-4468-4AAB-8E1F-88642DF61865}" type="sibTrans" cxnId="{57A2ABDD-30B1-4311-B9E0-E865EDD81502}">
      <dgm:prSet/>
      <dgm:spPr/>
      <dgm:t>
        <a:bodyPr/>
        <a:lstStyle/>
        <a:p>
          <a:endParaRPr lang="en-US"/>
        </a:p>
      </dgm:t>
    </dgm:pt>
    <dgm:pt modelId="{671B08AB-4A20-45E6-A85A-348055661BF9}">
      <dgm:prSet/>
      <dgm:spPr/>
      <dgm:t>
        <a:bodyPr/>
        <a:lstStyle/>
        <a:p>
          <a:r>
            <a:rPr lang="en-US"/>
            <a:t>Generally short and brief</a:t>
          </a:r>
        </a:p>
      </dgm:t>
    </dgm:pt>
    <dgm:pt modelId="{46D2E2D1-F80C-4B08-A82C-2EDA25CDDA63}" type="parTrans" cxnId="{636BA410-4AEE-432D-9936-8FD8D672DA84}">
      <dgm:prSet/>
      <dgm:spPr/>
      <dgm:t>
        <a:bodyPr/>
        <a:lstStyle/>
        <a:p>
          <a:endParaRPr lang="en-US"/>
        </a:p>
      </dgm:t>
    </dgm:pt>
    <dgm:pt modelId="{980D6AEB-9E9B-4C02-98CF-10CFEB51DF18}" type="sibTrans" cxnId="{636BA410-4AEE-432D-9936-8FD8D672DA84}">
      <dgm:prSet/>
      <dgm:spPr/>
      <dgm:t>
        <a:bodyPr/>
        <a:lstStyle/>
        <a:p>
          <a:endParaRPr lang="en-US"/>
        </a:p>
      </dgm:t>
    </dgm:pt>
    <dgm:pt modelId="{DC68A059-AECF-4D72-8DFC-CEB8DD786299}">
      <dgm:prSet/>
      <dgm:spPr/>
      <dgm:t>
        <a:bodyPr/>
        <a:lstStyle/>
        <a:p>
          <a:r>
            <a:rPr lang="en-US"/>
            <a:t>Can be tailored to the needs of the writer</a:t>
          </a:r>
        </a:p>
      </dgm:t>
    </dgm:pt>
    <dgm:pt modelId="{3D9EBF2C-C886-4AF8-A128-9DA06A8B5B80}" type="parTrans" cxnId="{300231BD-0C1A-494D-944C-B30548950AB0}">
      <dgm:prSet/>
      <dgm:spPr/>
      <dgm:t>
        <a:bodyPr/>
        <a:lstStyle/>
        <a:p>
          <a:endParaRPr lang="en-US"/>
        </a:p>
      </dgm:t>
    </dgm:pt>
    <dgm:pt modelId="{AB70C065-7B0A-4BF4-B6BD-21B3B64B8161}" type="sibTrans" cxnId="{300231BD-0C1A-494D-944C-B30548950AB0}">
      <dgm:prSet/>
      <dgm:spPr/>
      <dgm:t>
        <a:bodyPr/>
        <a:lstStyle/>
        <a:p>
          <a:endParaRPr lang="en-US"/>
        </a:p>
      </dgm:t>
    </dgm:pt>
    <dgm:pt modelId="{8D9DD37B-111C-45D2-9535-255978E824B6}">
      <dgm:prSet/>
      <dgm:spPr/>
      <dgm:t>
        <a:bodyPr/>
        <a:lstStyle/>
        <a:p>
          <a:pPr>
            <a:defRPr b="1"/>
          </a:pPr>
          <a:r>
            <a:rPr lang="en-US"/>
            <a:t>Paraphrasing</a:t>
          </a:r>
        </a:p>
      </dgm:t>
    </dgm:pt>
    <dgm:pt modelId="{6778FF85-4DEF-4661-8A0A-BA0A397E0282}" type="parTrans" cxnId="{050AB71B-9586-4418-91D1-5C1A3EAED437}">
      <dgm:prSet/>
      <dgm:spPr/>
      <dgm:t>
        <a:bodyPr/>
        <a:lstStyle/>
        <a:p>
          <a:endParaRPr lang="en-US"/>
        </a:p>
      </dgm:t>
    </dgm:pt>
    <dgm:pt modelId="{25D14B6A-34F6-48E1-BFE8-B6A430C3730F}" type="sibTrans" cxnId="{050AB71B-9586-4418-91D1-5C1A3EAED437}">
      <dgm:prSet/>
      <dgm:spPr/>
      <dgm:t>
        <a:bodyPr/>
        <a:lstStyle/>
        <a:p>
          <a:endParaRPr lang="en-US"/>
        </a:p>
      </dgm:t>
    </dgm:pt>
    <dgm:pt modelId="{E93ECA72-DD9A-4B5A-87AE-9EA47098CC80}">
      <dgm:prSet/>
      <dgm:spPr/>
      <dgm:t>
        <a:bodyPr/>
        <a:lstStyle/>
        <a:p>
          <a:r>
            <a:rPr lang="en-US"/>
            <a:t>When you want to cover details as well as the main idea of a specific topic</a:t>
          </a:r>
        </a:p>
      </dgm:t>
    </dgm:pt>
    <dgm:pt modelId="{DF3B2A1E-E750-4D81-83B8-23A157CE3933}" type="parTrans" cxnId="{EA957327-88CA-47CF-B201-57A0FC917B1B}">
      <dgm:prSet/>
      <dgm:spPr/>
      <dgm:t>
        <a:bodyPr/>
        <a:lstStyle/>
        <a:p>
          <a:endParaRPr lang="en-US"/>
        </a:p>
      </dgm:t>
    </dgm:pt>
    <dgm:pt modelId="{4E75DE0F-CE49-4A82-A00C-948F5C666B2C}" type="sibTrans" cxnId="{EA957327-88CA-47CF-B201-57A0FC917B1B}">
      <dgm:prSet/>
      <dgm:spPr/>
      <dgm:t>
        <a:bodyPr/>
        <a:lstStyle/>
        <a:p>
          <a:endParaRPr lang="en-US"/>
        </a:p>
      </dgm:t>
    </dgm:pt>
    <dgm:pt modelId="{C5F0304C-8561-4294-B650-49CAC80AFFC9}">
      <dgm:prSet/>
      <dgm:spPr/>
      <dgm:t>
        <a:bodyPr/>
        <a:lstStyle/>
        <a:p>
          <a:r>
            <a:rPr lang="en-US"/>
            <a:t>Generally, but not always longer</a:t>
          </a:r>
        </a:p>
      </dgm:t>
    </dgm:pt>
    <dgm:pt modelId="{874C21B6-2169-4F12-97C2-A9AE0438BD0F}" type="parTrans" cxnId="{E86648BE-8C73-4808-89A9-46D25578E349}">
      <dgm:prSet/>
      <dgm:spPr/>
      <dgm:t>
        <a:bodyPr/>
        <a:lstStyle/>
        <a:p>
          <a:endParaRPr lang="en-US"/>
        </a:p>
      </dgm:t>
    </dgm:pt>
    <dgm:pt modelId="{8BD98426-F61A-4E0A-9588-79E4CA1D8E3B}" type="sibTrans" cxnId="{E86648BE-8C73-4808-89A9-46D25578E349}">
      <dgm:prSet/>
      <dgm:spPr/>
      <dgm:t>
        <a:bodyPr/>
        <a:lstStyle/>
        <a:p>
          <a:endParaRPr lang="en-US"/>
        </a:p>
      </dgm:t>
    </dgm:pt>
    <dgm:pt modelId="{5E388F8E-5140-4691-8657-C9D972924DC1}">
      <dgm:prSet/>
      <dgm:spPr/>
      <dgm:t>
        <a:bodyPr/>
        <a:lstStyle/>
        <a:p>
          <a:r>
            <a:rPr lang="en-US"/>
            <a:t>Used to clarify a source’s idea, but in the language of the writer</a:t>
          </a:r>
        </a:p>
      </dgm:t>
    </dgm:pt>
    <dgm:pt modelId="{6DEB4B51-9F49-44CE-BF61-2A4FF628C99C}" type="parTrans" cxnId="{B1E38C2B-9C72-47BB-9E67-A4908B15DC78}">
      <dgm:prSet/>
      <dgm:spPr/>
      <dgm:t>
        <a:bodyPr/>
        <a:lstStyle/>
        <a:p>
          <a:endParaRPr lang="en-US"/>
        </a:p>
      </dgm:t>
    </dgm:pt>
    <dgm:pt modelId="{2E33E1E5-C93A-4D39-8938-385C097B216A}" type="sibTrans" cxnId="{B1E38C2B-9C72-47BB-9E67-A4908B15DC78}">
      <dgm:prSet/>
      <dgm:spPr/>
      <dgm:t>
        <a:bodyPr/>
        <a:lstStyle/>
        <a:p>
          <a:endParaRPr lang="en-US"/>
        </a:p>
      </dgm:t>
    </dgm:pt>
    <dgm:pt modelId="{0B54E31F-1EAB-45D7-B3F2-1518D76A964A}" type="pres">
      <dgm:prSet presAssocID="{0C0FA99E-95C4-4ACA-BF03-F96D88710BE3}" presName="root" presStyleCnt="0">
        <dgm:presLayoutVars>
          <dgm:dir/>
          <dgm:resizeHandles val="exact"/>
        </dgm:presLayoutVars>
      </dgm:prSet>
      <dgm:spPr/>
    </dgm:pt>
    <dgm:pt modelId="{8C8CBA6F-B942-4002-80D8-59BA1B307C33}" type="pres">
      <dgm:prSet presAssocID="{7E6EAB1E-95BE-48E4-87A2-35476693B9F3}" presName="compNode" presStyleCnt="0"/>
      <dgm:spPr/>
    </dgm:pt>
    <dgm:pt modelId="{854A1113-E7BA-4680-AB35-905CBA95BFFD}" type="pres">
      <dgm:prSet presAssocID="{7E6EAB1E-95BE-48E4-87A2-35476693B9F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8144F3DE-A649-478F-9D2D-671C0A88050B}" type="pres">
      <dgm:prSet presAssocID="{7E6EAB1E-95BE-48E4-87A2-35476693B9F3}" presName="iconSpace" presStyleCnt="0"/>
      <dgm:spPr/>
    </dgm:pt>
    <dgm:pt modelId="{C5B56BC8-06F7-4647-8634-E93F4B6112E7}" type="pres">
      <dgm:prSet presAssocID="{7E6EAB1E-95BE-48E4-87A2-35476693B9F3}" presName="parTx" presStyleLbl="revTx" presStyleIdx="0" presStyleCnt="4">
        <dgm:presLayoutVars>
          <dgm:chMax val="0"/>
          <dgm:chPref val="0"/>
        </dgm:presLayoutVars>
      </dgm:prSet>
      <dgm:spPr/>
    </dgm:pt>
    <dgm:pt modelId="{67203402-1EDB-461A-90D3-0184A1005911}" type="pres">
      <dgm:prSet presAssocID="{7E6EAB1E-95BE-48E4-87A2-35476693B9F3}" presName="txSpace" presStyleCnt="0"/>
      <dgm:spPr/>
    </dgm:pt>
    <dgm:pt modelId="{8A6424E6-5939-4294-89DC-EB33CCB016CD}" type="pres">
      <dgm:prSet presAssocID="{7E6EAB1E-95BE-48E4-87A2-35476693B9F3}" presName="desTx" presStyleLbl="revTx" presStyleIdx="1" presStyleCnt="4">
        <dgm:presLayoutVars/>
      </dgm:prSet>
      <dgm:spPr/>
    </dgm:pt>
    <dgm:pt modelId="{812C2F83-DD90-4E13-8287-28EDA0165170}" type="pres">
      <dgm:prSet presAssocID="{55069766-783D-4622-A9C6-049BFE8BB810}" presName="sibTrans" presStyleCnt="0"/>
      <dgm:spPr/>
    </dgm:pt>
    <dgm:pt modelId="{20563453-FD1D-4F34-8B77-757780B81976}" type="pres">
      <dgm:prSet presAssocID="{8D9DD37B-111C-45D2-9535-255978E824B6}" presName="compNode" presStyleCnt="0"/>
      <dgm:spPr/>
    </dgm:pt>
    <dgm:pt modelId="{31D244B1-DAFB-4A69-BCE3-320B22BF2F92}" type="pres">
      <dgm:prSet presAssocID="{8D9DD37B-111C-45D2-9535-255978E824B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Quotation Mark"/>
        </a:ext>
      </dgm:extLst>
    </dgm:pt>
    <dgm:pt modelId="{7060636F-632E-4C84-B7DC-CDC8B8F9BBD1}" type="pres">
      <dgm:prSet presAssocID="{8D9DD37B-111C-45D2-9535-255978E824B6}" presName="iconSpace" presStyleCnt="0"/>
      <dgm:spPr/>
    </dgm:pt>
    <dgm:pt modelId="{A68176B8-7E7E-4725-A6C1-BE50255CA0A7}" type="pres">
      <dgm:prSet presAssocID="{8D9DD37B-111C-45D2-9535-255978E824B6}" presName="parTx" presStyleLbl="revTx" presStyleIdx="2" presStyleCnt="4">
        <dgm:presLayoutVars>
          <dgm:chMax val="0"/>
          <dgm:chPref val="0"/>
        </dgm:presLayoutVars>
      </dgm:prSet>
      <dgm:spPr/>
    </dgm:pt>
    <dgm:pt modelId="{C1EDEB85-8DF3-4261-B219-7DE891A9FBAE}" type="pres">
      <dgm:prSet presAssocID="{8D9DD37B-111C-45D2-9535-255978E824B6}" presName="txSpace" presStyleCnt="0"/>
      <dgm:spPr/>
    </dgm:pt>
    <dgm:pt modelId="{A75EA32D-0043-4522-AEF8-FD0A624B79DF}" type="pres">
      <dgm:prSet presAssocID="{8D9DD37B-111C-45D2-9535-255978E824B6}" presName="desTx" presStyleLbl="revTx" presStyleIdx="3" presStyleCnt="4">
        <dgm:presLayoutVars/>
      </dgm:prSet>
      <dgm:spPr/>
    </dgm:pt>
  </dgm:ptLst>
  <dgm:cxnLst>
    <dgm:cxn modelId="{636BA410-4AEE-432D-9936-8FD8D672DA84}" srcId="{7E6EAB1E-95BE-48E4-87A2-35476693B9F3}" destId="{671B08AB-4A20-45E6-A85A-348055661BF9}" srcOrd="1" destOrd="0" parTransId="{46D2E2D1-F80C-4B08-A82C-2EDA25CDDA63}" sibTransId="{980D6AEB-9E9B-4C02-98CF-10CFEB51DF18}"/>
    <dgm:cxn modelId="{15B34E12-779B-4484-B66D-365D00D24DFD}" srcId="{0C0FA99E-95C4-4ACA-BF03-F96D88710BE3}" destId="{7E6EAB1E-95BE-48E4-87A2-35476693B9F3}" srcOrd="0" destOrd="0" parTransId="{2CB54576-BB0E-4C29-8AF3-EC3A408B25E1}" sibTransId="{55069766-783D-4622-A9C6-049BFE8BB810}"/>
    <dgm:cxn modelId="{050AB71B-9586-4418-91D1-5C1A3EAED437}" srcId="{0C0FA99E-95C4-4ACA-BF03-F96D88710BE3}" destId="{8D9DD37B-111C-45D2-9535-255978E824B6}" srcOrd="1" destOrd="0" parTransId="{6778FF85-4DEF-4661-8A0A-BA0A397E0282}" sibTransId="{25D14B6A-34F6-48E1-BFE8-B6A430C3730F}"/>
    <dgm:cxn modelId="{DA7A1622-2943-4773-AB74-5B35EB5EA1D5}" type="presOf" srcId="{0C0FA99E-95C4-4ACA-BF03-F96D88710BE3}" destId="{0B54E31F-1EAB-45D7-B3F2-1518D76A964A}" srcOrd="0" destOrd="0" presId="urn:microsoft.com/office/officeart/2018/2/layout/IconLabelDescriptionList"/>
    <dgm:cxn modelId="{EA957327-88CA-47CF-B201-57A0FC917B1B}" srcId="{8D9DD37B-111C-45D2-9535-255978E824B6}" destId="{E93ECA72-DD9A-4B5A-87AE-9EA47098CC80}" srcOrd="0" destOrd="0" parTransId="{DF3B2A1E-E750-4D81-83B8-23A157CE3933}" sibTransId="{4E75DE0F-CE49-4A82-A00C-948F5C666B2C}"/>
    <dgm:cxn modelId="{B1E38C2B-9C72-47BB-9E67-A4908B15DC78}" srcId="{8D9DD37B-111C-45D2-9535-255978E824B6}" destId="{5E388F8E-5140-4691-8657-C9D972924DC1}" srcOrd="2" destOrd="0" parTransId="{6DEB4B51-9F49-44CE-BF61-2A4FF628C99C}" sibTransId="{2E33E1E5-C93A-4D39-8938-385C097B216A}"/>
    <dgm:cxn modelId="{BF523830-9625-4AEF-82C9-D8A4AAEAC902}" type="presOf" srcId="{5E388F8E-5140-4691-8657-C9D972924DC1}" destId="{A75EA32D-0043-4522-AEF8-FD0A624B79DF}" srcOrd="0" destOrd="2" presId="urn:microsoft.com/office/officeart/2018/2/layout/IconLabelDescriptionList"/>
    <dgm:cxn modelId="{878E1960-581E-4053-B46F-5770FB03A0A8}" type="presOf" srcId="{671B08AB-4A20-45E6-A85A-348055661BF9}" destId="{8A6424E6-5939-4294-89DC-EB33CCB016CD}" srcOrd="0" destOrd="1" presId="urn:microsoft.com/office/officeart/2018/2/layout/IconLabelDescriptionList"/>
    <dgm:cxn modelId="{5F9A1148-7E1D-454A-A2F9-F99CA3D17EFA}" type="presOf" srcId="{C5F0304C-8561-4294-B650-49CAC80AFFC9}" destId="{A75EA32D-0043-4522-AEF8-FD0A624B79DF}" srcOrd="0" destOrd="1" presId="urn:microsoft.com/office/officeart/2018/2/layout/IconLabelDescriptionList"/>
    <dgm:cxn modelId="{C79D5A4A-7F32-4C28-A7B9-38DEF599FE89}" type="presOf" srcId="{7E6EAB1E-95BE-48E4-87A2-35476693B9F3}" destId="{C5B56BC8-06F7-4647-8634-E93F4B6112E7}" srcOrd="0" destOrd="0" presId="urn:microsoft.com/office/officeart/2018/2/layout/IconLabelDescriptionList"/>
    <dgm:cxn modelId="{3B048A84-8FE6-4A63-B67F-DCC040ACFD84}" type="presOf" srcId="{8D9DD37B-111C-45D2-9535-255978E824B6}" destId="{A68176B8-7E7E-4725-A6C1-BE50255CA0A7}" srcOrd="0" destOrd="0" presId="urn:microsoft.com/office/officeart/2018/2/layout/IconLabelDescriptionList"/>
    <dgm:cxn modelId="{7BF4C3A3-8366-421A-A094-3B1549DCBF3D}" type="presOf" srcId="{E93ECA72-DD9A-4B5A-87AE-9EA47098CC80}" destId="{A75EA32D-0043-4522-AEF8-FD0A624B79DF}" srcOrd="0" destOrd="0" presId="urn:microsoft.com/office/officeart/2018/2/layout/IconLabelDescriptionList"/>
    <dgm:cxn modelId="{300231BD-0C1A-494D-944C-B30548950AB0}" srcId="{7E6EAB1E-95BE-48E4-87A2-35476693B9F3}" destId="{DC68A059-AECF-4D72-8DFC-CEB8DD786299}" srcOrd="2" destOrd="0" parTransId="{3D9EBF2C-C886-4AF8-A128-9DA06A8B5B80}" sibTransId="{AB70C065-7B0A-4BF4-B6BD-21B3B64B8161}"/>
    <dgm:cxn modelId="{E86648BE-8C73-4808-89A9-46D25578E349}" srcId="{8D9DD37B-111C-45D2-9535-255978E824B6}" destId="{C5F0304C-8561-4294-B650-49CAC80AFFC9}" srcOrd="1" destOrd="0" parTransId="{874C21B6-2169-4F12-97C2-A9AE0438BD0F}" sibTransId="{8BD98426-F61A-4E0A-9588-79E4CA1D8E3B}"/>
    <dgm:cxn modelId="{37570DC3-0203-4F47-8160-FCF23632E286}" type="presOf" srcId="{30EAE3A0-98BA-4B9C-85D8-88DC760D4A35}" destId="{8A6424E6-5939-4294-89DC-EB33CCB016CD}" srcOrd="0" destOrd="0" presId="urn:microsoft.com/office/officeart/2018/2/layout/IconLabelDescriptionList"/>
    <dgm:cxn modelId="{57A2ABDD-30B1-4311-B9E0-E865EDD81502}" srcId="{7E6EAB1E-95BE-48E4-87A2-35476693B9F3}" destId="{30EAE3A0-98BA-4B9C-85D8-88DC760D4A35}" srcOrd="0" destOrd="0" parTransId="{EE97DE61-32ED-4152-AC3E-4776363B1F62}" sibTransId="{2FD4604D-4468-4AAB-8E1F-88642DF61865}"/>
    <dgm:cxn modelId="{AF9956F9-EFB8-48AF-9169-04A02376B170}" type="presOf" srcId="{DC68A059-AECF-4D72-8DFC-CEB8DD786299}" destId="{8A6424E6-5939-4294-89DC-EB33CCB016CD}" srcOrd="0" destOrd="2" presId="urn:microsoft.com/office/officeart/2018/2/layout/IconLabelDescriptionList"/>
    <dgm:cxn modelId="{B485CAF0-3F0D-4E8A-80C7-25B953B95609}" type="presParOf" srcId="{0B54E31F-1EAB-45D7-B3F2-1518D76A964A}" destId="{8C8CBA6F-B942-4002-80D8-59BA1B307C33}" srcOrd="0" destOrd="0" presId="urn:microsoft.com/office/officeart/2018/2/layout/IconLabelDescriptionList"/>
    <dgm:cxn modelId="{63FDD85E-EF24-4697-92F2-DFCE5F20B3AA}" type="presParOf" srcId="{8C8CBA6F-B942-4002-80D8-59BA1B307C33}" destId="{854A1113-E7BA-4680-AB35-905CBA95BFFD}" srcOrd="0" destOrd="0" presId="urn:microsoft.com/office/officeart/2018/2/layout/IconLabelDescriptionList"/>
    <dgm:cxn modelId="{7BF1EBF4-1139-4DC7-8245-6CD4879F9F15}" type="presParOf" srcId="{8C8CBA6F-B942-4002-80D8-59BA1B307C33}" destId="{8144F3DE-A649-478F-9D2D-671C0A88050B}" srcOrd="1" destOrd="0" presId="urn:microsoft.com/office/officeart/2018/2/layout/IconLabelDescriptionList"/>
    <dgm:cxn modelId="{E6E98667-78C9-47CA-9422-5EF320B36A3A}" type="presParOf" srcId="{8C8CBA6F-B942-4002-80D8-59BA1B307C33}" destId="{C5B56BC8-06F7-4647-8634-E93F4B6112E7}" srcOrd="2" destOrd="0" presId="urn:microsoft.com/office/officeart/2018/2/layout/IconLabelDescriptionList"/>
    <dgm:cxn modelId="{A3F19250-7934-4BFA-A6BB-43D72961FAC6}" type="presParOf" srcId="{8C8CBA6F-B942-4002-80D8-59BA1B307C33}" destId="{67203402-1EDB-461A-90D3-0184A1005911}" srcOrd="3" destOrd="0" presId="urn:microsoft.com/office/officeart/2018/2/layout/IconLabelDescriptionList"/>
    <dgm:cxn modelId="{04CBC87F-2ABC-41B3-8652-C2ACC6CE36A1}" type="presParOf" srcId="{8C8CBA6F-B942-4002-80D8-59BA1B307C33}" destId="{8A6424E6-5939-4294-89DC-EB33CCB016CD}" srcOrd="4" destOrd="0" presId="urn:microsoft.com/office/officeart/2018/2/layout/IconLabelDescriptionList"/>
    <dgm:cxn modelId="{8179437F-7321-4698-A3B6-A46EA2EEAFF4}" type="presParOf" srcId="{0B54E31F-1EAB-45D7-B3F2-1518D76A964A}" destId="{812C2F83-DD90-4E13-8287-28EDA0165170}" srcOrd="1" destOrd="0" presId="urn:microsoft.com/office/officeart/2018/2/layout/IconLabelDescriptionList"/>
    <dgm:cxn modelId="{D7D50530-2510-4896-AB3D-6019A4C233F9}" type="presParOf" srcId="{0B54E31F-1EAB-45D7-B3F2-1518D76A964A}" destId="{20563453-FD1D-4F34-8B77-757780B81976}" srcOrd="2" destOrd="0" presId="urn:microsoft.com/office/officeart/2018/2/layout/IconLabelDescriptionList"/>
    <dgm:cxn modelId="{B695BCA5-A1D3-4742-BB52-A13A17ED127E}" type="presParOf" srcId="{20563453-FD1D-4F34-8B77-757780B81976}" destId="{31D244B1-DAFB-4A69-BCE3-320B22BF2F92}" srcOrd="0" destOrd="0" presId="urn:microsoft.com/office/officeart/2018/2/layout/IconLabelDescriptionList"/>
    <dgm:cxn modelId="{DA448D87-7A0A-4B66-BCFC-A32F590DB3F3}" type="presParOf" srcId="{20563453-FD1D-4F34-8B77-757780B81976}" destId="{7060636F-632E-4C84-B7DC-CDC8B8F9BBD1}" srcOrd="1" destOrd="0" presId="urn:microsoft.com/office/officeart/2018/2/layout/IconLabelDescriptionList"/>
    <dgm:cxn modelId="{900F918B-5A09-4F76-8E96-F38750CE39A5}" type="presParOf" srcId="{20563453-FD1D-4F34-8B77-757780B81976}" destId="{A68176B8-7E7E-4725-A6C1-BE50255CA0A7}" srcOrd="2" destOrd="0" presId="urn:microsoft.com/office/officeart/2018/2/layout/IconLabelDescriptionList"/>
    <dgm:cxn modelId="{469F559B-89B7-4914-B06E-ED22BC176080}" type="presParOf" srcId="{20563453-FD1D-4F34-8B77-757780B81976}" destId="{C1EDEB85-8DF3-4261-B219-7DE891A9FBAE}" srcOrd="3" destOrd="0" presId="urn:microsoft.com/office/officeart/2018/2/layout/IconLabelDescriptionList"/>
    <dgm:cxn modelId="{7F319051-E525-4EEE-825A-BDB159AFF832}" type="presParOf" srcId="{20563453-FD1D-4F34-8B77-757780B81976}" destId="{A75EA32D-0043-4522-AEF8-FD0A624B79DF}"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1113-E7BA-4680-AB35-905CBA95BFFD}">
      <dsp:nvSpPr>
        <dsp:cNvPr id="0" name=""/>
        <dsp:cNvSpPr/>
      </dsp:nvSpPr>
      <dsp:spPr>
        <a:xfrm>
          <a:off x="588021" y="0"/>
          <a:ext cx="1509048" cy="13485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B56BC8-06F7-4647-8634-E93F4B6112E7}">
      <dsp:nvSpPr>
        <dsp:cNvPr id="0" name=""/>
        <dsp:cNvSpPr/>
      </dsp:nvSpPr>
      <dsp:spPr>
        <a:xfrm>
          <a:off x="588021" y="1477707"/>
          <a:ext cx="4311566" cy="577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US" sz="3600" kern="1200"/>
            <a:t>Summary</a:t>
          </a:r>
        </a:p>
      </dsp:txBody>
      <dsp:txXfrm>
        <a:off x="588021" y="1477707"/>
        <a:ext cx="4311566" cy="577945"/>
      </dsp:txXfrm>
    </dsp:sp>
    <dsp:sp modelId="{8A6424E6-5939-4294-89DC-EB33CCB016CD}">
      <dsp:nvSpPr>
        <dsp:cNvPr id="0" name=""/>
        <dsp:cNvSpPr/>
      </dsp:nvSpPr>
      <dsp:spPr>
        <a:xfrm>
          <a:off x="588021" y="2115731"/>
          <a:ext cx="4311566" cy="1249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When you want to cover just the main points of a large topic</a:t>
          </a:r>
        </a:p>
        <a:p>
          <a:pPr marL="0" lvl="0" indent="0" algn="l" defTabSz="755650">
            <a:lnSpc>
              <a:spcPct val="90000"/>
            </a:lnSpc>
            <a:spcBef>
              <a:spcPct val="0"/>
            </a:spcBef>
            <a:spcAft>
              <a:spcPct val="35000"/>
            </a:spcAft>
            <a:buNone/>
          </a:pPr>
          <a:r>
            <a:rPr lang="en-US" sz="1700" kern="1200"/>
            <a:t>Generally short and brief</a:t>
          </a:r>
        </a:p>
        <a:p>
          <a:pPr marL="0" lvl="0" indent="0" algn="l" defTabSz="755650">
            <a:lnSpc>
              <a:spcPct val="90000"/>
            </a:lnSpc>
            <a:spcBef>
              <a:spcPct val="0"/>
            </a:spcBef>
            <a:spcAft>
              <a:spcPct val="35000"/>
            </a:spcAft>
            <a:buNone/>
          </a:pPr>
          <a:r>
            <a:rPr lang="en-US" sz="1700" kern="1200"/>
            <a:t>Can be tailored to the needs of the writer</a:t>
          </a:r>
        </a:p>
      </dsp:txBody>
      <dsp:txXfrm>
        <a:off x="588021" y="2115731"/>
        <a:ext cx="4311566" cy="1249009"/>
      </dsp:txXfrm>
    </dsp:sp>
    <dsp:sp modelId="{31D244B1-DAFB-4A69-BCE3-320B22BF2F92}">
      <dsp:nvSpPr>
        <dsp:cNvPr id="0" name=""/>
        <dsp:cNvSpPr/>
      </dsp:nvSpPr>
      <dsp:spPr>
        <a:xfrm>
          <a:off x="5654112" y="0"/>
          <a:ext cx="1509048" cy="13485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8176B8-7E7E-4725-A6C1-BE50255CA0A7}">
      <dsp:nvSpPr>
        <dsp:cNvPr id="0" name=""/>
        <dsp:cNvSpPr/>
      </dsp:nvSpPr>
      <dsp:spPr>
        <a:xfrm>
          <a:off x="5654112" y="1477707"/>
          <a:ext cx="4311566" cy="577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US" sz="3600" kern="1200"/>
            <a:t>Paraphrasing</a:t>
          </a:r>
        </a:p>
      </dsp:txBody>
      <dsp:txXfrm>
        <a:off x="5654112" y="1477707"/>
        <a:ext cx="4311566" cy="577945"/>
      </dsp:txXfrm>
    </dsp:sp>
    <dsp:sp modelId="{A75EA32D-0043-4522-AEF8-FD0A624B79DF}">
      <dsp:nvSpPr>
        <dsp:cNvPr id="0" name=""/>
        <dsp:cNvSpPr/>
      </dsp:nvSpPr>
      <dsp:spPr>
        <a:xfrm>
          <a:off x="5654112" y="2115731"/>
          <a:ext cx="4311566" cy="1249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When you want to cover details as well as the main idea of a specific topic</a:t>
          </a:r>
        </a:p>
        <a:p>
          <a:pPr marL="0" lvl="0" indent="0" algn="l" defTabSz="755650">
            <a:lnSpc>
              <a:spcPct val="90000"/>
            </a:lnSpc>
            <a:spcBef>
              <a:spcPct val="0"/>
            </a:spcBef>
            <a:spcAft>
              <a:spcPct val="35000"/>
            </a:spcAft>
            <a:buNone/>
          </a:pPr>
          <a:r>
            <a:rPr lang="en-US" sz="1700" kern="1200"/>
            <a:t>Generally, but not always longer</a:t>
          </a:r>
        </a:p>
        <a:p>
          <a:pPr marL="0" lvl="0" indent="0" algn="l" defTabSz="755650">
            <a:lnSpc>
              <a:spcPct val="90000"/>
            </a:lnSpc>
            <a:spcBef>
              <a:spcPct val="0"/>
            </a:spcBef>
            <a:spcAft>
              <a:spcPct val="35000"/>
            </a:spcAft>
            <a:buNone/>
          </a:pPr>
          <a:r>
            <a:rPr lang="en-US" sz="1700" kern="1200"/>
            <a:t>Used to clarify a source’s idea, but in the language of the writer</a:t>
          </a:r>
        </a:p>
      </dsp:txBody>
      <dsp:txXfrm>
        <a:off x="5654112" y="2115731"/>
        <a:ext cx="4311566" cy="124900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B4BEB-0528-4550-A31A-8D95460A562B}" type="datetimeFigureOut">
              <a:rPr lang="en-US" smtClean="0"/>
              <a:t>10/7/2020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A7041-E752-4B89-9966-DBEB4415A79A}" type="slidenum">
              <a:rPr lang="en-US" smtClean="0"/>
              <a:t>‹#›</a:t>
            </a:fld>
            <a:endParaRPr lang="en-US"/>
          </a:p>
        </p:txBody>
      </p:sp>
    </p:spTree>
    <p:extLst>
      <p:ext uri="{BB962C8B-B14F-4D97-AF65-F5344CB8AC3E}">
        <p14:creationId xmlns:p14="http://schemas.microsoft.com/office/powerpoint/2010/main" val="304108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 students read the linked</a:t>
            </a:r>
            <a:r>
              <a:rPr lang="en-US" baseline="0" dirty="0"/>
              <a:t> short article. </a:t>
            </a:r>
            <a:br>
              <a:rPr lang="en-US" baseline="0" dirty="0"/>
            </a:br>
            <a:r>
              <a:rPr lang="en-US" baseline="0" dirty="0"/>
              <a:t>Then change the screen, or (if you printed) have the students turn the article over. </a:t>
            </a:r>
            <a:br>
              <a:rPr lang="en-US" baseline="0" dirty="0"/>
            </a:br>
            <a:r>
              <a:rPr lang="en-US" baseline="0" dirty="0"/>
              <a:t>Ask students to work with one of the following summary prompts. There are 3 (below). Don’t tell them they’re receiving 3 different prompts. The point of this exercise is to show them that there is no one single, correct, summary, but rather that summary must also serve the purpose of the reader/writer. Different prompts will require summarizing different parts of the article. </a:t>
            </a:r>
          </a:p>
          <a:p>
            <a:pPr marL="228600" indent="-228600">
              <a:buAutoNum type="arabicPeriod"/>
            </a:pPr>
            <a:r>
              <a:rPr lang="en-US" baseline="0" dirty="0"/>
              <a:t>Summarize how optical flow helps bees find their way home. </a:t>
            </a:r>
          </a:p>
          <a:p>
            <a:pPr marL="228600" indent="-228600">
              <a:buAutoNum type="arabicPeriod"/>
            </a:pPr>
            <a:r>
              <a:rPr lang="en-US" baseline="0" dirty="0"/>
              <a:t>Summarize the laboratory experiment that researchers used to study how bees find their way home. </a:t>
            </a:r>
          </a:p>
          <a:p>
            <a:pPr marL="228600" indent="-228600">
              <a:buAutoNum type="arabicPeriod"/>
            </a:pPr>
            <a:r>
              <a:rPr lang="en-US" dirty="0"/>
              <a:t>Summarize why researchers feels understanding bee’s navigation systems is essential to keeping them alive. </a:t>
            </a:r>
          </a:p>
          <a:p>
            <a:pPr marL="228600" indent="-228600">
              <a:buAutoNum type="arabicPeriod"/>
            </a:pPr>
            <a:endParaRPr lang="en-US" dirty="0"/>
          </a:p>
          <a:p>
            <a:pPr marL="0" indent="0">
              <a:buNone/>
            </a:pPr>
            <a:r>
              <a:rPr lang="en-US" dirty="0"/>
              <a:t>Finally, have the students flip the article back over (or bring it back on the screen) and ask them</a:t>
            </a:r>
            <a:r>
              <a:rPr lang="en-US" baseline="0" dirty="0"/>
              <a:t> to improve their summary with the help of the article, but without using the article’s words directly. </a:t>
            </a:r>
          </a:p>
          <a:p>
            <a:pPr marL="0" indent="0">
              <a:buNone/>
            </a:pPr>
            <a:r>
              <a:rPr lang="en-US" baseline="0" dirty="0"/>
              <a:t>Ask for a few examples and discuss as a class. </a:t>
            </a:r>
            <a:endParaRPr lang="en-US" dirty="0"/>
          </a:p>
        </p:txBody>
      </p:sp>
      <p:sp>
        <p:nvSpPr>
          <p:cNvPr id="4" name="Slide Number Placeholder 3"/>
          <p:cNvSpPr>
            <a:spLocks noGrp="1"/>
          </p:cNvSpPr>
          <p:nvPr>
            <p:ph type="sldNum" sz="quarter" idx="10"/>
          </p:nvPr>
        </p:nvSpPr>
        <p:spPr/>
        <p:txBody>
          <a:bodyPr/>
          <a:lstStyle/>
          <a:p>
            <a:fld id="{CAFA7041-E752-4B89-9966-DBEB4415A79A}" type="slidenum">
              <a:rPr lang="en-US" smtClean="0"/>
              <a:t>11</a:t>
            </a:fld>
            <a:endParaRPr lang="en-US"/>
          </a:p>
        </p:txBody>
      </p:sp>
    </p:spTree>
    <p:extLst>
      <p:ext uri="{BB962C8B-B14F-4D97-AF65-F5344CB8AC3E}">
        <p14:creationId xmlns:p14="http://schemas.microsoft.com/office/powerpoint/2010/main" val="43365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phys.org/news/2017-10-bees-home.html"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5VRc8poIwU4" TargetMode="External"/><Relationship Id="rId2" Type="http://schemas.openxmlformats.org/officeDocument/2006/relationships/hyperlink" Target="https://www.youtube.com/watch?v=7DmLkugdh9s"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VYjvDKlV-w" TargetMode="External"/><Relationship Id="rId2" Type="http://schemas.openxmlformats.org/officeDocument/2006/relationships/hyperlink" Target="https://www.youtube.com/watch?v=vPuRBiBCxyk" TargetMode="Externa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ysa5OBhXz-Q&amp;t=1s"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www.youtube.com/watch?v=ZOgvWIulxho&amp;t=6s"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&amp; Paraphrasing</a:t>
            </a:r>
          </a:p>
        </p:txBody>
      </p:sp>
      <p:sp>
        <p:nvSpPr>
          <p:cNvPr id="3" name="Subtitle 2"/>
          <p:cNvSpPr>
            <a:spLocks noGrp="1"/>
          </p:cNvSpPr>
          <p:nvPr>
            <p:ph type="subTitle" idx="1"/>
          </p:nvPr>
        </p:nvSpPr>
        <p:spPr/>
        <p:txBody>
          <a:bodyPr/>
          <a:lstStyle/>
          <a:p>
            <a:r>
              <a:rPr lang="en-US" dirty="0"/>
              <a:t>Distinguishing between the author’s words and your reactions</a:t>
            </a:r>
          </a:p>
        </p:txBody>
      </p:sp>
    </p:spTree>
    <p:extLst>
      <p:ext uri="{BB962C8B-B14F-4D97-AF65-F5344CB8AC3E}">
        <p14:creationId xmlns:p14="http://schemas.microsoft.com/office/powerpoint/2010/main" val="401999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was the </a:t>
            </a:r>
            <a:r>
              <a:rPr lang="en-US" i="1" dirty="0" err="1"/>
              <a:t>SimpleHuman</a:t>
            </a:r>
            <a:r>
              <a:rPr lang="en-US" i="1" dirty="0"/>
              <a:t> </a:t>
            </a:r>
            <a:r>
              <a:rPr lang="en-US" dirty="0"/>
              <a:t>trashcan ad different than you expected?</a:t>
            </a:r>
          </a:p>
        </p:txBody>
      </p:sp>
      <p:sp>
        <p:nvSpPr>
          <p:cNvPr id="3" name="Text Placeholder 2"/>
          <p:cNvSpPr>
            <a:spLocks noGrp="1"/>
          </p:cNvSpPr>
          <p:nvPr>
            <p:ph type="body" idx="1"/>
          </p:nvPr>
        </p:nvSpPr>
        <p:spPr>
          <a:xfrm>
            <a:off x="853190" y="4443680"/>
            <a:ext cx="5891636" cy="947027"/>
          </a:xfrm>
        </p:spPr>
        <p:txBody>
          <a:bodyPr/>
          <a:lstStyle/>
          <a:p>
            <a:r>
              <a:rPr lang="en-US" dirty="0"/>
              <a:t>It included a story! That’s actually pretty normal for commercials, we just don’t get invested in them very often, because they’re short. </a:t>
            </a:r>
          </a:p>
        </p:txBody>
      </p:sp>
      <p:sp>
        <p:nvSpPr>
          <p:cNvPr id="4" name="Text Placeholder 3"/>
          <p:cNvSpPr>
            <a:spLocks noGrp="1"/>
          </p:cNvSpPr>
          <p:nvPr>
            <p:ph type="body" sz="quarter" idx="16"/>
          </p:nvPr>
        </p:nvSpPr>
        <p:spPr/>
        <p:txBody>
          <a:bodyPr/>
          <a:lstStyle/>
          <a:p>
            <a:pPr marL="285750" indent="-285750">
              <a:buFont typeface="Arial" panose="020B0604020202020204" pitchFamily="34" charset="0"/>
              <a:buChar char="•"/>
            </a:pPr>
            <a:r>
              <a:rPr lang="en-US" dirty="0"/>
              <a:t>First, list the parts of the video that did what you believe a commercial should do</a:t>
            </a:r>
          </a:p>
          <a:p>
            <a:pPr marL="285750" indent="-285750">
              <a:buFont typeface="Arial" panose="020B0604020202020204" pitchFamily="34" charset="0"/>
              <a:buChar char="•"/>
            </a:pPr>
            <a:r>
              <a:rPr lang="en-US" dirty="0"/>
              <a:t>Next, summarize the story in a sentence or two</a:t>
            </a:r>
          </a:p>
          <a:p>
            <a:pPr marL="285750" indent="-285750">
              <a:buFont typeface="Arial" panose="020B0604020202020204" pitchFamily="34" charset="0"/>
              <a:buChar char="•"/>
            </a:pPr>
            <a:r>
              <a:rPr lang="en-US" dirty="0"/>
              <a:t>Now see if you can combine those to summarize a narrative commercial.</a:t>
            </a:r>
          </a:p>
        </p:txBody>
      </p:sp>
    </p:spTree>
    <p:extLst>
      <p:ext uri="{BB962C8B-B14F-4D97-AF65-F5344CB8AC3E}">
        <p14:creationId xmlns:p14="http://schemas.microsoft.com/office/powerpoint/2010/main" val="144959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Here’s a written genre, more like your research for the class. </a:t>
            </a:r>
          </a:p>
        </p:txBody>
      </p:sp>
      <p:sp>
        <p:nvSpPr>
          <p:cNvPr id="2" name="Content Placeholder 1">
            <a:extLst>
              <a:ext uri="{FF2B5EF4-FFF2-40B4-BE49-F238E27FC236}">
                <a16:creationId xmlns:a16="http://schemas.microsoft.com/office/drawing/2014/main" id="{EEA29DD4-F1D6-4D06-AFFF-6666AFE8F952}"/>
              </a:ext>
            </a:extLst>
          </p:cNvPr>
          <p:cNvSpPr>
            <a:spLocks noGrp="1"/>
          </p:cNvSpPr>
          <p:nvPr>
            <p:ph idx="1"/>
          </p:nvPr>
        </p:nvSpPr>
        <p:spPr/>
        <p:txBody>
          <a:bodyPr/>
          <a:lstStyle/>
          <a:p>
            <a:pPr marL="0" indent="0">
              <a:buNone/>
            </a:pPr>
            <a:r>
              <a:rPr lang="en-US" dirty="0"/>
              <a:t>Click to Read Article</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Text Placeholder 2">
            <a:extLst>
              <a:ext uri="{FF2B5EF4-FFF2-40B4-BE49-F238E27FC236}">
                <a16:creationId xmlns:a16="http://schemas.microsoft.com/office/drawing/2014/main" id="{6068BAE2-F595-45D1-910D-A40A2402A8DC}"/>
              </a:ext>
            </a:extLst>
          </p:cNvPr>
          <p:cNvSpPr>
            <a:spLocks noGrp="1"/>
          </p:cNvSpPr>
          <p:nvPr>
            <p:ph type="body" sz="half" idx="2"/>
          </p:nvPr>
        </p:nvSpPr>
        <p:spPr/>
        <p:txBody>
          <a:bodyPr/>
          <a:lstStyle/>
          <a:p>
            <a:r>
              <a:rPr lang="en-US" dirty="0"/>
              <a:t>Try these three different summary prompts. How does your maid idea change?</a:t>
            </a:r>
          </a:p>
          <a:p>
            <a:pPr marL="228600" indent="-228600">
              <a:buAutoNum type="arabicPeriod"/>
            </a:pPr>
            <a:r>
              <a:rPr lang="en-US" dirty="0"/>
              <a:t>Summarize how optical flow helps bees find their way home. </a:t>
            </a:r>
          </a:p>
          <a:p>
            <a:pPr marL="228600" indent="-228600">
              <a:buAutoNum type="arabicPeriod"/>
            </a:pPr>
            <a:r>
              <a:rPr lang="en-US" dirty="0"/>
              <a:t>Summarize the laboratory experiment that researchers used to study how bees find their way home. </a:t>
            </a:r>
          </a:p>
          <a:p>
            <a:pPr marL="228600" indent="-228600">
              <a:buAutoNum type="arabicPeriod"/>
            </a:pPr>
            <a:r>
              <a:rPr lang="en-US" dirty="0"/>
              <a:t>Summarize why researchers feels understanding bee’s navigation systems is essential to keeping them alive. </a:t>
            </a:r>
          </a:p>
        </p:txBody>
      </p:sp>
      <p:pic>
        <p:nvPicPr>
          <p:cNvPr id="7" name="Picture 6">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5633" y="1197367"/>
            <a:ext cx="6268161" cy="4162059"/>
          </a:xfrm>
          <a:prstGeom prst="rect">
            <a:avLst/>
          </a:prstGeom>
        </p:spPr>
      </p:pic>
    </p:spTree>
    <p:extLst>
      <p:ext uri="{BB962C8B-B14F-4D97-AF65-F5344CB8AC3E}">
        <p14:creationId xmlns:p14="http://schemas.microsoft.com/office/powerpoint/2010/main" val="105713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Summary Quick Tips</a:t>
            </a:r>
          </a:p>
        </p:txBody>
      </p:sp>
      <p:sp>
        <p:nvSpPr>
          <p:cNvPr id="5" name="Content Placeholder 4"/>
          <p:cNvSpPr>
            <a:spLocks noGrp="1"/>
          </p:cNvSpPr>
          <p:nvPr>
            <p:ph idx="1"/>
          </p:nvPr>
        </p:nvSpPr>
        <p:spPr>
          <a:xfrm>
            <a:off x="818712" y="2222287"/>
            <a:ext cx="10554574" cy="4072187"/>
          </a:xfrm>
        </p:spPr>
        <p:txBody>
          <a:bodyPr/>
          <a:lstStyle/>
          <a:p>
            <a:r>
              <a:rPr lang="en-US" dirty="0"/>
              <a:t>Summary needs to serve the purpose of the reader.</a:t>
            </a:r>
          </a:p>
          <a:p>
            <a:r>
              <a:rPr lang="en-US" dirty="0"/>
              <a:t>Find out what you need to know, or what </a:t>
            </a:r>
            <a:r>
              <a:rPr lang="en-US" i="1" dirty="0"/>
              <a:t>your audience</a:t>
            </a:r>
            <a:r>
              <a:rPr lang="en-US" dirty="0"/>
              <a:t> needs to know, first</a:t>
            </a:r>
          </a:p>
          <a:p>
            <a:r>
              <a:rPr lang="en-US" dirty="0"/>
              <a:t>That, along with the goals of the genre, should guide your summary</a:t>
            </a:r>
          </a:p>
          <a:p>
            <a:r>
              <a:rPr lang="en-US" dirty="0"/>
              <a:t>Generally, paraphrasing is going to be longer, and include more details, but follows the same rules.</a:t>
            </a:r>
          </a:p>
          <a:p>
            <a:r>
              <a:rPr lang="en-US" dirty="0"/>
              <a:t>Both should be in your own words</a:t>
            </a:r>
          </a:p>
          <a:p>
            <a:r>
              <a:rPr lang="en-US" dirty="0"/>
              <a:t>Both require MLA documentation, which you can include with a </a:t>
            </a:r>
            <a:r>
              <a:rPr lang="en-US" b="1" dirty="0"/>
              <a:t>signal phrase</a:t>
            </a:r>
            <a:endParaRPr lang="en-US" dirty="0"/>
          </a:p>
          <a:p>
            <a:pPr lvl="1"/>
            <a:r>
              <a:rPr lang="en-US" dirty="0"/>
              <a:t>According to a documentary by environmental engineer Chris Agnos, the reintroduction of wolves in Yellowstone national forest has helped create a trophic cascade that has supported both plant and animal life, as well as strengthened the river systems (</a:t>
            </a:r>
            <a:r>
              <a:rPr lang="en-US" i="1" dirty="0"/>
              <a:t>Sustainable Human</a:t>
            </a:r>
            <a:r>
              <a:rPr lang="en-US" dirty="0"/>
              <a:t>). </a:t>
            </a:r>
          </a:p>
        </p:txBody>
      </p:sp>
    </p:spTree>
    <p:extLst>
      <p:ext uri="{BB962C8B-B14F-4D97-AF65-F5344CB8AC3E}">
        <p14:creationId xmlns:p14="http://schemas.microsoft.com/office/powerpoint/2010/main" val="139720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CF38-CED6-45EA-BD72-196C31B929D8}"/>
              </a:ext>
            </a:extLst>
          </p:cNvPr>
          <p:cNvSpPr>
            <a:spLocks noGrp="1"/>
          </p:cNvSpPr>
          <p:nvPr>
            <p:ph type="title"/>
          </p:nvPr>
        </p:nvSpPr>
        <p:spPr>
          <a:xfrm>
            <a:off x="810000" y="447188"/>
            <a:ext cx="10571998" cy="970450"/>
          </a:xfrm>
        </p:spPr>
        <p:txBody>
          <a:bodyPr>
            <a:normAutofit/>
          </a:bodyPr>
          <a:lstStyle/>
          <a:p>
            <a:r>
              <a:rPr lang="en-US" dirty="0"/>
              <a:t>The difference between…</a:t>
            </a:r>
          </a:p>
        </p:txBody>
      </p:sp>
      <p:graphicFrame>
        <p:nvGraphicFramePr>
          <p:cNvPr id="5" name="Content Placeholder 2">
            <a:extLst>
              <a:ext uri="{FF2B5EF4-FFF2-40B4-BE49-F238E27FC236}">
                <a16:creationId xmlns:a16="http://schemas.microsoft.com/office/drawing/2014/main" id="{E7C91637-DCCC-4E03-B7B0-643B4665ED0A}"/>
              </a:ext>
            </a:extLst>
          </p:cNvPr>
          <p:cNvGraphicFramePr>
            <a:graphicFrameLocks noGrp="1"/>
          </p:cNvGraphicFramePr>
          <p:nvPr>
            <p:ph idx="1"/>
            <p:extLst>
              <p:ext uri="{D42A27DB-BD31-4B8C-83A1-F6EECF244321}">
                <p14:modId xmlns:p14="http://schemas.microsoft.com/office/powerpoint/2010/main" val="3469200616"/>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17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a:t>
            </a:r>
            <a:r>
              <a:rPr lang="en-US" dirty="0">
                <a:hlinkClick r:id="rId2"/>
              </a:rPr>
              <a:t>Partly Cloudy</a:t>
            </a:r>
            <a:r>
              <a:rPr lang="en-US" dirty="0"/>
              <a:t>” excerpt: 1:30-2:20</a:t>
            </a:r>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10000" y="2370781"/>
            <a:ext cx="6465712" cy="3636963"/>
          </a:xfrm>
        </p:spPr>
      </p:pic>
      <p:sp>
        <p:nvSpPr>
          <p:cNvPr id="5" name="TextBox 4"/>
          <p:cNvSpPr txBox="1"/>
          <p:nvPr/>
        </p:nvSpPr>
        <p:spPr>
          <a:xfrm>
            <a:off x="7718854" y="2471351"/>
            <a:ext cx="3663144" cy="2031325"/>
          </a:xfrm>
          <a:prstGeom prst="rect">
            <a:avLst/>
          </a:prstGeom>
          <a:noFill/>
        </p:spPr>
        <p:txBody>
          <a:bodyPr wrap="square" rtlCol="0">
            <a:spAutoFit/>
          </a:bodyPr>
          <a:lstStyle/>
          <a:p>
            <a:r>
              <a:rPr lang="en-US" dirty="0"/>
              <a:t>What happens in this scene?</a:t>
            </a:r>
          </a:p>
          <a:p>
            <a:endParaRPr lang="en-US" dirty="0"/>
          </a:p>
          <a:p>
            <a:r>
              <a:rPr lang="en-US" dirty="0"/>
              <a:t>Can you describe the main idea in a single sentence?</a:t>
            </a:r>
          </a:p>
          <a:p>
            <a:endParaRPr lang="en-US" dirty="0"/>
          </a:p>
          <a:p>
            <a:r>
              <a:rPr lang="en-US" dirty="0"/>
              <a:t>How do you know it’s the main idea?</a:t>
            </a:r>
          </a:p>
        </p:txBody>
      </p:sp>
      <p:sp>
        <p:nvSpPr>
          <p:cNvPr id="6" name="TextBox 5"/>
          <p:cNvSpPr txBox="1"/>
          <p:nvPr/>
        </p:nvSpPr>
        <p:spPr>
          <a:xfrm>
            <a:off x="7792995" y="4794422"/>
            <a:ext cx="3589003" cy="1200329"/>
          </a:xfrm>
          <a:prstGeom prst="rect">
            <a:avLst/>
          </a:prstGeom>
          <a:noFill/>
        </p:spPr>
        <p:txBody>
          <a:bodyPr wrap="square" rtlCol="0">
            <a:spAutoFit/>
          </a:bodyPr>
          <a:lstStyle/>
          <a:p>
            <a:r>
              <a:rPr lang="en-US" dirty="0"/>
              <a:t>HINT:</a:t>
            </a:r>
          </a:p>
          <a:p>
            <a:r>
              <a:rPr lang="en-US" dirty="0"/>
              <a:t>A main idea should be a complete sentence</a:t>
            </a:r>
          </a:p>
          <a:p>
            <a:r>
              <a:rPr lang="en-US" dirty="0"/>
              <a:t>Noun + action + impact</a:t>
            </a:r>
          </a:p>
        </p:txBody>
      </p:sp>
    </p:spTree>
    <p:extLst>
      <p:ext uri="{BB962C8B-B14F-4D97-AF65-F5344CB8AC3E}">
        <p14:creationId xmlns:p14="http://schemas.microsoft.com/office/powerpoint/2010/main" val="3446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Summarizing</a:t>
            </a:r>
          </a:p>
        </p:txBody>
      </p:sp>
      <p:sp>
        <p:nvSpPr>
          <p:cNvPr id="3" name="Content Placeholder 2"/>
          <p:cNvSpPr>
            <a:spLocks noGrp="1"/>
          </p:cNvSpPr>
          <p:nvPr>
            <p:ph sz="half" idx="1"/>
          </p:nvPr>
        </p:nvSpPr>
        <p:spPr/>
        <p:txBody>
          <a:bodyPr/>
          <a:lstStyle/>
          <a:p>
            <a:r>
              <a:rPr lang="en-US" b="1" dirty="0"/>
              <a:t>Now, let’s watch the whole movie </a:t>
            </a:r>
            <a:r>
              <a:rPr lang="en-US" dirty="0"/>
              <a:t>and see if that scene is still important to the main idea of the whole film. </a:t>
            </a:r>
          </a:p>
          <a:p>
            <a:r>
              <a:rPr lang="en-US" dirty="0"/>
              <a:t>What should the main idea of a film cover?</a:t>
            </a:r>
          </a:p>
          <a:p>
            <a:r>
              <a:rPr lang="en-US" dirty="0"/>
              <a:t>What parts does a story / movie have to have?</a:t>
            </a:r>
          </a:p>
          <a:p>
            <a:endParaRPr lang="en-US" dirty="0"/>
          </a:p>
        </p:txBody>
      </p:sp>
      <p:sp>
        <p:nvSpPr>
          <p:cNvPr id="4" name="Content Placeholder 3"/>
          <p:cNvSpPr>
            <a:spLocks noGrp="1"/>
          </p:cNvSpPr>
          <p:nvPr>
            <p:ph sz="half" idx="2"/>
          </p:nvPr>
        </p:nvSpPr>
        <p:spPr/>
        <p:txBody>
          <a:bodyPr/>
          <a:lstStyle/>
          <a:p>
            <a:r>
              <a:rPr lang="en-US" dirty="0"/>
              <a:t>Stories always need a few things:</a:t>
            </a:r>
          </a:p>
          <a:p>
            <a:pPr lvl="1"/>
            <a:r>
              <a:rPr lang="en-US" dirty="0"/>
              <a:t>Characters</a:t>
            </a:r>
          </a:p>
          <a:p>
            <a:pPr lvl="1"/>
            <a:r>
              <a:rPr lang="en-US" dirty="0"/>
              <a:t>A normal worldview (exposition)</a:t>
            </a:r>
          </a:p>
          <a:p>
            <a:pPr lvl="1"/>
            <a:r>
              <a:rPr lang="en-US" dirty="0"/>
              <a:t>A conflict</a:t>
            </a:r>
          </a:p>
          <a:p>
            <a:pPr lvl="1"/>
            <a:r>
              <a:rPr lang="en-US" dirty="0"/>
              <a:t>A test, or a climax, which should resolve the conflict</a:t>
            </a:r>
          </a:p>
          <a:p>
            <a:pPr lvl="1"/>
            <a:r>
              <a:rPr lang="en-US" dirty="0"/>
              <a:t>And then a resolution telling us what the new normal worldview is</a:t>
            </a:r>
          </a:p>
          <a:p>
            <a:r>
              <a:rPr lang="en-US" dirty="0"/>
              <a:t>X wants Y, but Z is in the way. </a:t>
            </a:r>
          </a:p>
        </p:txBody>
      </p:sp>
    </p:spTree>
    <p:extLst>
      <p:ext uri="{BB962C8B-B14F-4D97-AF65-F5344CB8AC3E}">
        <p14:creationId xmlns:p14="http://schemas.microsoft.com/office/powerpoint/2010/main" val="230352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Needs of Summary = Needs of Genre</a:t>
            </a:r>
          </a:p>
        </p:txBody>
      </p:sp>
      <p:sp>
        <p:nvSpPr>
          <p:cNvPr id="3" name="Content Placeholder 2"/>
          <p:cNvSpPr>
            <a:spLocks noGrp="1"/>
          </p:cNvSpPr>
          <p:nvPr>
            <p:ph sz="half" idx="1"/>
          </p:nvPr>
        </p:nvSpPr>
        <p:spPr/>
        <p:txBody>
          <a:bodyPr/>
          <a:lstStyle/>
          <a:p>
            <a:r>
              <a:rPr lang="en-US" dirty="0"/>
              <a:t>This format works for any story.</a:t>
            </a:r>
          </a:p>
          <a:p>
            <a:r>
              <a:rPr lang="en-US" dirty="0"/>
              <a:t>Watch </a:t>
            </a:r>
            <a:r>
              <a:rPr lang="en-US" dirty="0">
                <a:hlinkClick r:id="rId2"/>
              </a:rPr>
              <a:t>Piper</a:t>
            </a:r>
            <a:endParaRPr lang="en-US" dirty="0"/>
          </a:p>
          <a:p>
            <a:r>
              <a:rPr lang="en-US" dirty="0"/>
              <a:t>But this same format works for any written, visual, or verbal genre**</a:t>
            </a:r>
          </a:p>
          <a:p>
            <a:pPr marL="800100" lvl="1" indent="-342900">
              <a:buFont typeface="+mj-lt"/>
              <a:buAutoNum type="arabicPeriod"/>
            </a:pPr>
            <a:r>
              <a:rPr lang="en-US" dirty="0"/>
              <a:t>Find out what type of genre you’re experiencing</a:t>
            </a:r>
          </a:p>
          <a:p>
            <a:pPr marL="800100" lvl="1" indent="-342900">
              <a:buFont typeface="+mj-lt"/>
              <a:buAutoNum type="arabicPeriod"/>
            </a:pPr>
            <a:r>
              <a:rPr lang="en-US" dirty="0"/>
              <a:t>Find out what major parts are needed in the genre</a:t>
            </a:r>
          </a:p>
          <a:p>
            <a:pPr marL="800100" lvl="1" indent="-342900">
              <a:buFont typeface="+mj-lt"/>
              <a:buAutoNum type="arabicPeriod"/>
            </a:pPr>
            <a:r>
              <a:rPr lang="en-US" dirty="0"/>
              <a:t>Identify those points in the text</a:t>
            </a:r>
          </a:p>
          <a:p>
            <a:pPr marL="800100" lvl="1" indent="-342900">
              <a:buFont typeface="+mj-lt"/>
              <a:buAutoNum type="arabicPeriod"/>
            </a:pPr>
            <a:r>
              <a:rPr lang="en-US" dirty="0"/>
              <a:t>And you have a summary</a:t>
            </a:r>
          </a:p>
        </p:txBody>
      </p:sp>
      <p:pic>
        <p:nvPicPr>
          <p:cNvPr id="5" name="Content Placeholder 4">
            <a:hlinkClick r:id="rId3"/>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88075" y="2580878"/>
            <a:ext cx="5194300" cy="2921793"/>
          </a:xfrm>
        </p:spPr>
      </p:pic>
      <p:sp>
        <p:nvSpPr>
          <p:cNvPr id="6" name="TextBox 5"/>
          <p:cNvSpPr txBox="1"/>
          <p:nvPr/>
        </p:nvSpPr>
        <p:spPr>
          <a:xfrm>
            <a:off x="818712" y="6030097"/>
            <a:ext cx="10500077" cy="307777"/>
          </a:xfrm>
          <a:prstGeom prst="rect">
            <a:avLst/>
          </a:prstGeom>
          <a:noFill/>
        </p:spPr>
        <p:txBody>
          <a:bodyPr wrap="square" rtlCol="0">
            <a:spAutoFit/>
          </a:bodyPr>
          <a:lstStyle/>
          <a:p>
            <a:r>
              <a:rPr lang="en-US" sz="1400" dirty="0"/>
              <a:t>**a category of composition characterized by a particular style, form, or content</a:t>
            </a:r>
          </a:p>
        </p:txBody>
      </p:sp>
    </p:spTree>
    <p:extLst>
      <p:ext uri="{BB962C8B-B14F-4D97-AF65-F5344CB8AC3E}">
        <p14:creationId xmlns:p14="http://schemas.microsoft.com/office/powerpoint/2010/main" val="19313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3151" y="446088"/>
            <a:ext cx="3547533" cy="1432139"/>
          </a:xfrm>
        </p:spPr>
        <p:txBody>
          <a:bodyPr/>
          <a:lstStyle/>
          <a:p>
            <a:r>
              <a:rPr lang="en-US" sz="3600" dirty="0"/>
              <a:t>An Example Summary</a:t>
            </a:r>
          </a:p>
        </p:txBody>
      </p:sp>
      <p:sp>
        <p:nvSpPr>
          <p:cNvPr id="6" name="Content Placeholder 5"/>
          <p:cNvSpPr>
            <a:spLocks noGrp="1"/>
          </p:cNvSpPr>
          <p:nvPr>
            <p:ph idx="1"/>
          </p:nvPr>
        </p:nvSpPr>
        <p:spPr>
          <a:xfrm>
            <a:off x="4855633" y="446089"/>
            <a:ext cx="6252633" cy="2651338"/>
          </a:xfrm>
        </p:spPr>
        <p:txBody>
          <a:bodyPr/>
          <a:lstStyle/>
          <a:p>
            <a:r>
              <a:rPr lang="en-US" dirty="0"/>
              <a:t>The Pixar short, </a:t>
            </a:r>
            <a:r>
              <a:rPr lang="en-US" i="1" dirty="0"/>
              <a:t>piper</a:t>
            </a:r>
            <a:r>
              <a:rPr lang="en-US" dirty="0"/>
              <a:t>, tells the story of a baby sandpiper whose mother is trying to teach it how to feed itself. Piper’s first attempt ends with a crashing wave, and she quickly becomes afraid of the water. However, when piper sees how hermit crabs handle the waves, she finds new joy in the ocean.</a:t>
            </a:r>
          </a:p>
          <a:p>
            <a:pPr lvl="1"/>
            <a:r>
              <a:rPr lang="en-US" dirty="0"/>
              <a:t>Let’s see if we can condense that!</a:t>
            </a:r>
            <a:endParaRPr lang="en-US" i="1" dirty="0"/>
          </a:p>
        </p:txBody>
      </p:sp>
      <p:sp>
        <p:nvSpPr>
          <p:cNvPr id="7" name="Text Placeholder 6"/>
          <p:cNvSpPr>
            <a:spLocks noGrp="1"/>
          </p:cNvSpPr>
          <p:nvPr>
            <p:ph type="body" sz="half" idx="2"/>
          </p:nvPr>
        </p:nvSpPr>
        <p:spPr/>
        <p:txBody>
          <a:bodyPr>
            <a:normAutofit/>
          </a:bodyPr>
          <a:lstStyle/>
          <a:p>
            <a:pPr marL="285750" indent="-285750">
              <a:buFont typeface="Arial" panose="020B0604020202020204" pitchFamily="34" charset="0"/>
              <a:buChar char="•"/>
            </a:pPr>
            <a:r>
              <a:rPr lang="en-US" sz="2400" dirty="0"/>
              <a:t>Character</a:t>
            </a:r>
          </a:p>
          <a:p>
            <a:pPr marL="285750" indent="-285750">
              <a:buFont typeface="Arial" panose="020B0604020202020204" pitchFamily="34" charset="0"/>
              <a:buChar char="•"/>
            </a:pPr>
            <a:r>
              <a:rPr lang="en-US" sz="2400" dirty="0"/>
              <a:t>Normal Worldview</a:t>
            </a:r>
          </a:p>
          <a:p>
            <a:pPr marL="285750" indent="-285750">
              <a:buFont typeface="Arial" panose="020B0604020202020204" pitchFamily="34" charset="0"/>
              <a:buChar char="•"/>
            </a:pPr>
            <a:r>
              <a:rPr lang="en-US" sz="2400" dirty="0"/>
              <a:t>Conflict</a:t>
            </a:r>
          </a:p>
          <a:p>
            <a:pPr marL="285750" indent="-285750">
              <a:buFont typeface="Arial" panose="020B0604020202020204" pitchFamily="34" charset="0"/>
              <a:buChar char="•"/>
            </a:pPr>
            <a:r>
              <a:rPr lang="en-US" sz="2400" dirty="0"/>
              <a:t>Test</a:t>
            </a:r>
          </a:p>
          <a:p>
            <a:pPr marL="285750" indent="-285750">
              <a:buFont typeface="Arial" panose="020B0604020202020204" pitchFamily="34" charset="0"/>
              <a:buChar char="•"/>
            </a:pPr>
            <a:r>
              <a:rPr lang="en-US" sz="2400" dirty="0"/>
              <a:t>Resolution</a:t>
            </a:r>
          </a:p>
        </p:txBody>
      </p:sp>
      <p:sp>
        <p:nvSpPr>
          <p:cNvPr id="11" name="Content Placeholder 5"/>
          <p:cNvSpPr txBox="1">
            <a:spLocks/>
          </p:cNvSpPr>
          <p:nvPr/>
        </p:nvSpPr>
        <p:spPr>
          <a:xfrm>
            <a:off x="4855633" y="3506446"/>
            <a:ext cx="6252633" cy="2037619"/>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i="1" dirty="0"/>
              <a:t>Piper</a:t>
            </a:r>
            <a:r>
              <a:rPr lang="en-US" dirty="0"/>
              <a:t> is the heart-warming story of a baby bird who is afraid of the ocean, and has to learn to overcome her fears in order to catch food with the other birds. </a:t>
            </a:r>
            <a:endParaRPr lang="en-US" i="1" dirty="0"/>
          </a:p>
        </p:txBody>
      </p:sp>
    </p:spTree>
    <p:extLst>
      <p:ext uri="{BB962C8B-B14F-4D97-AF65-F5344CB8AC3E}">
        <p14:creationId xmlns:p14="http://schemas.microsoft.com/office/powerpoint/2010/main" val="359537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Next, let’s try an informational text</a:t>
            </a:r>
            <a:br>
              <a:rPr lang="en-US" dirty="0"/>
            </a:br>
            <a:br>
              <a:rPr lang="en-US" dirty="0"/>
            </a:br>
            <a:r>
              <a:rPr lang="en-US" sz="2800" dirty="0"/>
              <a:t>“How Wolves Change Rivers” </a:t>
            </a:r>
          </a:p>
        </p:txBody>
      </p:sp>
      <p:sp>
        <p:nvSpPr>
          <p:cNvPr id="6" name="Text Placeholder 5"/>
          <p:cNvSpPr>
            <a:spLocks noGrp="1"/>
          </p:cNvSpPr>
          <p:nvPr>
            <p:ph type="body" idx="1"/>
          </p:nvPr>
        </p:nvSpPr>
        <p:spPr>
          <a:xfrm>
            <a:off x="853190" y="4443680"/>
            <a:ext cx="5891636" cy="993293"/>
          </a:xfrm>
        </p:spPr>
        <p:txBody>
          <a:bodyPr/>
          <a:lstStyle/>
          <a:p>
            <a:r>
              <a:rPr lang="en-US" dirty="0"/>
              <a:t>This video is going to explain an </a:t>
            </a:r>
            <a:r>
              <a:rPr lang="en-US" b="1" dirty="0"/>
              <a:t>effect</a:t>
            </a:r>
            <a:r>
              <a:rPr lang="en-US" dirty="0"/>
              <a:t>. </a:t>
            </a:r>
            <a:br>
              <a:rPr lang="en-US" dirty="0"/>
            </a:br>
            <a:r>
              <a:rPr lang="en-US" dirty="0"/>
              <a:t>Take a minute to discuss what to expect from cause &amp; effect essays</a:t>
            </a:r>
          </a:p>
        </p:txBody>
      </p:sp>
      <p:pic>
        <p:nvPicPr>
          <p:cNvPr id="8" name="Picture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6963" y="1238502"/>
            <a:ext cx="4247063" cy="23889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612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75DBFE-E9F7-4239-952E-69CE8B07C20C}"/>
              </a:ext>
            </a:extLst>
          </p:cNvPr>
          <p:cNvSpPr>
            <a:spLocks noGrp="1"/>
          </p:cNvSpPr>
          <p:nvPr>
            <p:ph type="title"/>
          </p:nvPr>
        </p:nvSpPr>
        <p:spPr/>
        <p:txBody>
          <a:bodyPr/>
          <a:lstStyle/>
          <a:p>
            <a:r>
              <a:rPr lang="en-US" sz="3200" dirty="0"/>
              <a:t>An Example Summary</a:t>
            </a:r>
          </a:p>
        </p:txBody>
      </p:sp>
      <p:sp>
        <p:nvSpPr>
          <p:cNvPr id="6" name="Content Placeholder 5">
            <a:extLst>
              <a:ext uri="{FF2B5EF4-FFF2-40B4-BE49-F238E27FC236}">
                <a16:creationId xmlns:a16="http://schemas.microsoft.com/office/drawing/2014/main" id="{148299B9-62A2-4C46-884B-528634D8709B}"/>
              </a:ext>
            </a:extLst>
          </p:cNvPr>
          <p:cNvSpPr>
            <a:spLocks noGrp="1"/>
          </p:cNvSpPr>
          <p:nvPr>
            <p:ph idx="1"/>
          </p:nvPr>
        </p:nvSpPr>
        <p:spPr/>
        <p:txBody>
          <a:bodyPr/>
          <a:lstStyle/>
          <a:p>
            <a:r>
              <a:rPr lang="en-US" dirty="0"/>
              <a:t>“Widespread trophic cascades in Yellowstone National Park after the re-introduction of wolves to the ecosystem changed not only the behavior of animals and plants, but even the rivers. </a:t>
            </a:r>
          </a:p>
        </p:txBody>
      </p:sp>
      <p:sp>
        <p:nvSpPr>
          <p:cNvPr id="7" name="Text Placeholder 6">
            <a:extLst>
              <a:ext uri="{FF2B5EF4-FFF2-40B4-BE49-F238E27FC236}">
                <a16:creationId xmlns:a16="http://schemas.microsoft.com/office/drawing/2014/main" id="{BB4311FB-7C79-48F9-BD9D-1434CFC09DA2}"/>
              </a:ext>
            </a:extLst>
          </p:cNvPr>
          <p:cNvSpPr>
            <a:spLocks noGrp="1"/>
          </p:cNvSpPr>
          <p:nvPr>
            <p:ph type="body" sz="half" idx="2"/>
          </p:nvPr>
        </p:nvSpPr>
        <p:spPr/>
        <p:txBody>
          <a:bodyPr/>
          <a:lstStyle/>
          <a:p>
            <a:r>
              <a:rPr lang="en-US" dirty="0"/>
              <a:t>We need to know </a:t>
            </a:r>
          </a:p>
          <a:p>
            <a:pPr marL="285750" indent="-285750">
              <a:buFont typeface="Arial" panose="020B0604020202020204" pitchFamily="34" charset="0"/>
              <a:buChar char="•"/>
            </a:pPr>
            <a:r>
              <a:rPr lang="en-US" dirty="0"/>
              <a:t>what the effect is, </a:t>
            </a:r>
          </a:p>
          <a:p>
            <a:pPr marL="285750" indent="-285750">
              <a:buFont typeface="Arial" panose="020B0604020202020204" pitchFamily="34" charset="0"/>
              <a:buChar char="•"/>
            </a:pPr>
            <a:r>
              <a:rPr lang="en-US" dirty="0"/>
              <a:t>what’s causing it, </a:t>
            </a:r>
          </a:p>
          <a:p>
            <a:pPr marL="285750" indent="-285750">
              <a:buFont typeface="Arial" panose="020B0604020202020204" pitchFamily="34" charset="0"/>
              <a:buChar char="•"/>
            </a:pPr>
            <a:r>
              <a:rPr lang="en-US" dirty="0"/>
              <a:t>and why it matters</a:t>
            </a:r>
          </a:p>
          <a:p>
            <a:pPr marL="285750" indent="-285750">
              <a:buFont typeface="Arial" panose="020B0604020202020204" pitchFamily="34" charset="0"/>
              <a:buChar char="•"/>
            </a:pPr>
            <a:endParaRPr lang="en-US" dirty="0"/>
          </a:p>
          <a:p>
            <a:r>
              <a:rPr lang="en-US" b="1" dirty="0"/>
              <a:t>Trophic Cascades</a:t>
            </a:r>
            <a:r>
              <a:rPr lang="en-US" dirty="0"/>
              <a:t> an ecological process that starts at the top of the food chain, and tumbles all the way down to the bottom. </a:t>
            </a:r>
            <a:endParaRPr lang="en-US" b="1" dirty="0"/>
          </a:p>
        </p:txBody>
      </p:sp>
    </p:spTree>
    <p:extLst>
      <p:ext uri="{BB962C8B-B14F-4D97-AF65-F5344CB8AC3E}">
        <p14:creationId xmlns:p14="http://schemas.microsoft.com/office/powerpoint/2010/main" val="424069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0985" y="1238502"/>
            <a:ext cx="5893840" cy="2410860"/>
          </a:xfrm>
        </p:spPr>
        <p:txBody>
          <a:bodyPr/>
          <a:lstStyle/>
          <a:p>
            <a:r>
              <a:rPr lang="en-US" sz="4400" dirty="0"/>
              <a:t>Now, let’s try combining the elements!</a:t>
            </a:r>
          </a:p>
        </p:txBody>
      </p:sp>
      <p:sp>
        <p:nvSpPr>
          <p:cNvPr id="6" name="Text Placeholder 5"/>
          <p:cNvSpPr>
            <a:spLocks noGrp="1"/>
          </p:cNvSpPr>
          <p:nvPr>
            <p:ph type="body" idx="1"/>
          </p:nvPr>
        </p:nvSpPr>
        <p:spPr/>
        <p:txBody>
          <a:bodyPr/>
          <a:lstStyle/>
          <a:p>
            <a:r>
              <a:rPr lang="en-US" dirty="0"/>
              <a:t>What are the expected elements of a commercial, or any form of advertising? </a:t>
            </a:r>
          </a:p>
        </p:txBody>
      </p:sp>
      <p:pic>
        <p:nvPicPr>
          <p:cNvPr id="8" name="Picture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2654" y="1087395"/>
            <a:ext cx="3587578" cy="3587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82181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1043</Words>
  <Application>Microsoft Office PowerPoint</Application>
  <PresentationFormat>Widescreen</PresentationFormat>
  <Paragraphs>88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Summary &amp; Paraphrasing</vt:lpstr>
      <vt:lpstr>The difference between…</vt:lpstr>
      <vt:lpstr>Watch “Partly Cloudy” excerpt: 1:30-2:20</vt:lpstr>
      <vt:lpstr>Summarizing</vt:lpstr>
      <vt:lpstr>Needs of Summary = Needs of Genre</vt:lpstr>
      <vt:lpstr>An Example Summary</vt:lpstr>
      <vt:lpstr>Next, let’s try an informational text  “How Wolves Change Rivers” </vt:lpstr>
      <vt:lpstr>An Example Summary</vt:lpstr>
      <vt:lpstr>Now, let’s try combining the elements!</vt:lpstr>
      <vt:lpstr>How was the SimpleHuman trashcan ad different than you expected?</vt:lpstr>
      <vt:lpstr>Here’s a written genre, more like your research for the class. </vt:lpstr>
      <vt:lpstr>Summary Quick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&amp; Paraphrasing</dc:title>
  <dc:creator>Kirsten Holt</dc:creator>
  <cp:lastModifiedBy>Kirsten Holt</cp:lastModifiedBy>
  <cp:revision>2</cp:revision>
  <dcterms:created xsi:type="dcterms:W3CDTF">2020-10-07T19:08:37Z</dcterms:created>
  <dcterms:modified xsi:type="dcterms:W3CDTF">2020-10-07T20:16:05Z</dcterms:modified>
</cp:coreProperties>
</file>